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E0DB-7831-118A-9BCB-3276D1C9A6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93B509-896A-63D9-1322-26C191568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2FB438-A497-64AD-4677-03BFA71D1261}"/>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C78ACF7F-9309-3BC5-0671-34318AE8B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B3582-FE8E-0710-C573-AE665F5EEC71}"/>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4249922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0AFE-2A44-E0F5-E7CA-56D0FD598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8680F-B49F-7062-EBC3-56677CBED9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8C471-5DF8-6A00-F3A5-69D6DB8053F0}"/>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56B5D7AD-1A4B-D20D-524E-C1495D4C4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D8E3C-4325-BDF4-ADFC-C3A3587D8A32}"/>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4045716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432C1-5126-099C-EC6D-DAD2CC4D88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09F66B-322E-6959-8FD9-E4D0B5BC14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04093-AB9A-56A3-0377-611DBBF9BC9C}"/>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EBE60106-B6D8-842C-4B2F-FE4A59662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544FB-0222-06D1-475C-1640B3A52141}"/>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147945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71B1-E52E-B376-CC0D-038340326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1BDDF2-D3E4-7993-EF34-3BFE253B90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C803B-C28F-AD95-8549-50221B497353}"/>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BBB479B1-0446-C733-E451-10D8A6A139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FDD04-EA18-FC10-6510-4849EC27894B}"/>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285503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C2AD-8FB2-45B0-0DFC-9B0C8E9AA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366155-CDCC-BC4B-3218-1580AD1AFB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C1F76-AADA-4977-FD03-E8C2DBE185F7}"/>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7BA17FA7-074E-F1CF-1D2D-528106A21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788CA-47A5-ED8D-EE0A-1E1E8F3AEE11}"/>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250868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CF37-CEB4-A1B9-D1FE-73093D1CEE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6DD7E-D8DE-6664-36B4-1D85BE4066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2461-0478-8C2D-8294-0644712927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0BFABE-0453-892B-9D29-DAA7B5E16060}"/>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6" name="Footer Placeholder 5">
            <a:extLst>
              <a:ext uri="{FF2B5EF4-FFF2-40B4-BE49-F238E27FC236}">
                <a16:creationId xmlns:a16="http://schemas.microsoft.com/office/drawing/2014/main" id="{99125633-D376-8588-B56C-3D6F1E6D8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F8EBF0-B874-3F36-2E94-0A8D73E37E70}"/>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3579428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55D6-3FA2-B51E-558A-F003C569BA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B51750-716C-A842-B504-F99F3211E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23E7A1-C80C-935F-8B11-67411C03E3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4BE1B7-61E5-E5E3-42D0-B074F7770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9DF6B5-F714-EE6A-A5AF-784EB78618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E64BFA-0698-F6DA-DAF6-60EFC188951A}"/>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8" name="Footer Placeholder 7">
            <a:extLst>
              <a:ext uri="{FF2B5EF4-FFF2-40B4-BE49-F238E27FC236}">
                <a16:creationId xmlns:a16="http://schemas.microsoft.com/office/drawing/2014/main" id="{2A1FBC23-8C42-73D4-6B6A-455BBD9D3A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44A1E5-61BB-ABBE-A5CB-68D8ABBB09E8}"/>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4153190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2690-5155-B68E-CC4F-48167237A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4C5B91-F938-34D2-B51E-C72C04DDBB5B}"/>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4" name="Footer Placeholder 3">
            <a:extLst>
              <a:ext uri="{FF2B5EF4-FFF2-40B4-BE49-F238E27FC236}">
                <a16:creationId xmlns:a16="http://schemas.microsoft.com/office/drawing/2014/main" id="{BA8410F3-9433-E25F-A9A4-E68C778B40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9418C8-A4E2-560F-4A4B-14AE88E35395}"/>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1944751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9482D-EAF6-C2A8-7B06-A92F68B29EB0}"/>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3" name="Footer Placeholder 2">
            <a:extLst>
              <a:ext uri="{FF2B5EF4-FFF2-40B4-BE49-F238E27FC236}">
                <a16:creationId xmlns:a16="http://schemas.microsoft.com/office/drawing/2014/main" id="{7FEE4211-964D-2A98-B92E-7432C152A0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73F269-2F0C-D415-E48F-5736A75B928E}"/>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2821965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10BB1-87E8-6E7B-D9F3-AD44F2C27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A2A40-5D58-3615-1A92-22E987B198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A22F20-8A88-D069-5A99-19E11A2C4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16C4D9-626F-50E5-65B7-5FEC73FD0C1B}"/>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6" name="Footer Placeholder 5">
            <a:extLst>
              <a:ext uri="{FF2B5EF4-FFF2-40B4-BE49-F238E27FC236}">
                <a16:creationId xmlns:a16="http://schemas.microsoft.com/office/drawing/2014/main" id="{153B9A90-4AA1-70C4-10EF-1CE6FE08C5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35E40-656D-ADCD-A710-1463F3C74B03}"/>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161423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705E-C609-0196-849B-F4A4EBBD8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6FAE6B-CBE9-BDFA-689B-2E5514B4D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A6C30F-26AD-E588-AA93-B688978D0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B84BF-19F4-78F6-A4AF-952A40610572}"/>
              </a:ext>
            </a:extLst>
          </p:cNvPr>
          <p:cNvSpPr>
            <a:spLocks noGrp="1"/>
          </p:cNvSpPr>
          <p:nvPr>
            <p:ph type="dt" sz="half" idx="10"/>
          </p:nvPr>
        </p:nvSpPr>
        <p:spPr/>
        <p:txBody>
          <a:bodyPr/>
          <a:lstStyle/>
          <a:p>
            <a:fld id="{607E44DE-F1FD-4634-8378-586A209507D2}" type="datetimeFigureOut">
              <a:rPr lang="en-US" smtClean="0"/>
              <a:t>12/3/2023</a:t>
            </a:fld>
            <a:endParaRPr lang="en-US"/>
          </a:p>
        </p:txBody>
      </p:sp>
      <p:sp>
        <p:nvSpPr>
          <p:cNvPr id="6" name="Footer Placeholder 5">
            <a:extLst>
              <a:ext uri="{FF2B5EF4-FFF2-40B4-BE49-F238E27FC236}">
                <a16:creationId xmlns:a16="http://schemas.microsoft.com/office/drawing/2014/main" id="{9056C149-5FA1-676C-36F8-2D5C800154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9741C4-1261-BDD6-ED3F-8B3081AE50B3}"/>
              </a:ext>
            </a:extLst>
          </p:cNvPr>
          <p:cNvSpPr>
            <a:spLocks noGrp="1"/>
          </p:cNvSpPr>
          <p:nvPr>
            <p:ph type="sldNum" sz="quarter" idx="12"/>
          </p:nvPr>
        </p:nvSpPr>
        <p:spPr/>
        <p:txBody>
          <a:bodyPr/>
          <a:lstStyle/>
          <a:p>
            <a:fld id="{E5CA1E88-A672-489F-8895-59F21AAEFB09}" type="slidenum">
              <a:rPr lang="en-US" smtClean="0"/>
              <a:t>‹#›</a:t>
            </a:fld>
            <a:endParaRPr lang="en-US"/>
          </a:p>
        </p:txBody>
      </p:sp>
    </p:spTree>
    <p:extLst>
      <p:ext uri="{BB962C8B-B14F-4D97-AF65-F5344CB8AC3E}">
        <p14:creationId xmlns:p14="http://schemas.microsoft.com/office/powerpoint/2010/main" val="55730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C64BEC-33F7-ECEE-19CC-3A3D170B8D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17AF97-9321-CFBB-7F91-565D8D44AD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D0201-BAD3-ECF8-EA14-CF8C7C826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E44DE-F1FD-4634-8378-586A209507D2}" type="datetimeFigureOut">
              <a:rPr lang="en-US" smtClean="0"/>
              <a:t>12/3/2023</a:t>
            </a:fld>
            <a:endParaRPr lang="en-US"/>
          </a:p>
        </p:txBody>
      </p:sp>
      <p:sp>
        <p:nvSpPr>
          <p:cNvPr id="5" name="Footer Placeholder 4">
            <a:extLst>
              <a:ext uri="{FF2B5EF4-FFF2-40B4-BE49-F238E27FC236}">
                <a16:creationId xmlns:a16="http://schemas.microsoft.com/office/drawing/2014/main" id="{D029DAD0-6B7D-B33E-2007-3EAD1103BE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941ABF-A2CD-A1CF-9E6D-5CE6C99B23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A1E88-A672-489F-8895-59F21AAEFB09}" type="slidenum">
              <a:rPr lang="en-US" smtClean="0"/>
              <a:t>‹#›</a:t>
            </a:fld>
            <a:endParaRPr lang="en-US"/>
          </a:p>
        </p:txBody>
      </p:sp>
    </p:spTree>
    <p:extLst>
      <p:ext uri="{BB962C8B-B14F-4D97-AF65-F5344CB8AC3E}">
        <p14:creationId xmlns:p14="http://schemas.microsoft.com/office/powerpoint/2010/main" val="3810500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fif"/><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 name="Group 18">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E24218E3-FF64-0866-C223-C45C591607D7}"/>
              </a:ext>
            </a:extLst>
          </p:cNvPr>
          <p:cNvSpPr>
            <a:spLocks noGrp="1"/>
          </p:cNvSpPr>
          <p:nvPr>
            <p:ph type="ctrTitle"/>
          </p:nvPr>
        </p:nvSpPr>
        <p:spPr>
          <a:xfrm>
            <a:off x="838199" y="1120676"/>
            <a:ext cx="7021513" cy="2308324"/>
          </a:xfrm>
        </p:spPr>
        <p:txBody>
          <a:bodyPr>
            <a:normAutofit/>
          </a:bodyPr>
          <a:lstStyle/>
          <a:p>
            <a:pPr algn="l"/>
            <a:r>
              <a:rPr lang="en-US" sz="6100" b="0" i="0" dirty="0">
                <a:solidFill>
                  <a:schemeClr val="bg1"/>
                </a:solidFill>
                <a:effectLst/>
                <a:latin typeface="Söhne"/>
              </a:rPr>
              <a:t>Chess: Battle Royale</a:t>
            </a:r>
            <a:br>
              <a:rPr lang="en-US" sz="6100" b="0" i="0" dirty="0">
                <a:solidFill>
                  <a:schemeClr val="bg1"/>
                </a:solidFill>
                <a:effectLst/>
                <a:latin typeface="Söhne"/>
              </a:rPr>
            </a:br>
            <a:r>
              <a:rPr lang="en-US" sz="6100" b="0" i="0" dirty="0">
                <a:solidFill>
                  <a:schemeClr val="bg1"/>
                </a:solidFill>
                <a:effectLst/>
                <a:latin typeface="Söhne"/>
              </a:rPr>
              <a:t>Juego Studios</a:t>
            </a:r>
            <a:endParaRPr lang="en-US" sz="6100" dirty="0">
              <a:solidFill>
                <a:schemeClr val="bg1"/>
              </a:solidFill>
            </a:endParaRPr>
          </a:p>
        </p:txBody>
      </p:sp>
      <p:sp>
        <p:nvSpPr>
          <p:cNvPr id="3" name="Subtitle 2">
            <a:extLst>
              <a:ext uri="{FF2B5EF4-FFF2-40B4-BE49-F238E27FC236}">
                <a16:creationId xmlns:a16="http://schemas.microsoft.com/office/drawing/2014/main" id="{D5E773A3-73F7-0B74-B9BE-0926390FC0A0}"/>
              </a:ext>
            </a:extLst>
          </p:cNvPr>
          <p:cNvSpPr>
            <a:spLocks noGrp="1"/>
          </p:cNvSpPr>
          <p:nvPr>
            <p:ph type="subTitle" idx="1"/>
          </p:nvPr>
        </p:nvSpPr>
        <p:spPr>
          <a:xfrm>
            <a:off x="835024" y="3809999"/>
            <a:ext cx="7025753" cy="1012778"/>
          </a:xfrm>
        </p:spPr>
        <p:txBody>
          <a:bodyPr>
            <a:normAutofit/>
          </a:bodyPr>
          <a:lstStyle/>
          <a:p>
            <a:pPr algn="l"/>
            <a:r>
              <a:rPr lang="en-US" sz="1100" dirty="0">
                <a:solidFill>
                  <a:schemeClr val="bg1"/>
                </a:solidFill>
              </a:rPr>
              <a:t>Presentation to Dave Bruce and Game Programming batch of 2023 @St. Lawrence College, Cornwall, ON, CA</a:t>
            </a:r>
          </a:p>
          <a:p>
            <a:pPr algn="l"/>
            <a:r>
              <a:rPr lang="en-US" sz="1100" dirty="0">
                <a:solidFill>
                  <a:schemeClr val="bg1"/>
                </a:solidFill>
              </a:rPr>
              <a:t>By Bishal Sapkota, Hayley Farrows, Kevin De La Bastide, Parvesh Kumar, Kether Fontaine-MacKinnon, David Jaramillo Castro .</a:t>
            </a:r>
          </a:p>
          <a:p>
            <a:pPr algn="l"/>
            <a:r>
              <a:rPr lang="en-US" sz="1100" dirty="0">
                <a:solidFill>
                  <a:schemeClr val="bg1"/>
                </a:solidFill>
              </a:rPr>
              <a:t>03/12/2023</a:t>
            </a:r>
          </a:p>
        </p:txBody>
      </p:sp>
    </p:spTree>
    <p:extLst>
      <p:ext uri="{BB962C8B-B14F-4D97-AF65-F5344CB8AC3E}">
        <p14:creationId xmlns:p14="http://schemas.microsoft.com/office/powerpoint/2010/main" val="373769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0FE9AC-699A-DE06-5FBE-52FFD488056E}"/>
              </a:ext>
            </a:extLst>
          </p:cNvPr>
          <p:cNvSpPr>
            <a:spLocks noGrp="1"/>
          </p:cNvSpPr>
          <p:nvPr>
            <p:ph type="title"/>
          </p:nvPr>
        </p:nvSpPr>
        <p:spPr>
          <a:xfrm>
            <a:off x="1014141" y="1450655"/>
            <a:ext cx="3932030" cy="3956690"/>
          </a:xfrm>
        </p:spPr>
        <p:txBody>
          <a:bodyPr anchor="ctr">
            <a:normAutofit/>
          </a:bodyPr>
          <a:lstStyle/>
          <a:p>
            <a:r>
              <a:rPr lang="en-US" sz="8000" i="0">
                <a:solidFill>
                  <a:schemeClr val="bg1"/>
                </a:solidFill>
                <a:effectLst/>
                <a:latin typeface="Söhne"/>
              </a:rPr>
              <a:t>Current Status</a:t>
            </a:r>
            <a:br>
              <a:rPr lang="en-US" sz="8000" b="1" i="0">
                <a:solidFill>
                  <a:schemeClr val="bg1"/>
                </a:solidFill>
                <a:effectLst/>
                <a:latin typeface="Söhne"/>
              </a:rPr>
            </a:br>
            <a:endParaRPr lang="en-US" sz="80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9AB6F8-A13A-2600-8BC8-750D5DFAA2E6}"/>
              </a:ext>
            </a:extLst>
          </p:cNvPr>
          <p:cNvSpPr>
            <a:spLocks noGrp="1"/>
          </p:cNvSpPr>
          <p:nvPr>
            <p:ph idx="1"/>
          </p:nvPr>
        </p:nvSpPr>
        <p:spPr>
          <a:xfrm>
            <a:off x="6096000" y="1108061"/>
            <a:ext cx="5008901" cy="4571972"/>
          </a:xfrm>
        </p:spPr>
        <p:txBody>
          <a:bodyPr anchor="ctr">
            <a:normAutofit/>
          </a:bodyPr>
          <a:lstStyle/>
          <a:p>
            <a:pPr marL="0" indent="0">
              <a:buNone/>
            </a:pPr>
            <a:r>
              <a:rPr lang="en-US" sz="2000">
                <a:solidFill>
                  <a:schemeClr val="bg1"/>
                </a:solidFill>
              </a:rPr>
              <a:t>We intend to launch in beta form initially, having moved past the conceptual stage.</a:t>
            </a:r>
          </a:p>
        </p:txBody>
      </p:sp>
    </p:spTree>
    <p:extLst>
      <p:ext uri="{BB962C8B-B14F-4D97-AF65-F5344CB8AC3E}">
        <p14:creationId xmlns:p14="http://schemas.microsoft.com/office/powerpoint/2010/main" val="69818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7A6C23E7-A50C-F0C8-3CD5-02BFAC8C62A9}"/>
              </a:ext>
            </a:extLst>
          </p:cNvPr>
          <p:cNvPicPr>
            <a:picLocks noChangeAspect="1"/>
          </p:cNvPicPr>
          <p:nvPr/>
        </p:nvPicPr>
        <p:blipFill rotWithShape="1">
          <a:blip r:embed="rId2"/>
          <a:srcRect t="1279" r="23289" b="7812"/>
          <a:stretch/>
        </p:blipFill>
        <p:spPr>
          <a:xfrm>
            <a:off x="3981450" y="10"/>
            <a:ext cx="8210549" cy="6857990"/>
          </a:xfrm>
          <a:prstGeom prst="rect">
            <a:avLst/>
          </a:prstGeom>
        </p:spPr>
      </p:pic>
      <p:sp>
        <p:nvSpPr>
          <p:cNvPr id="21" name="Rectangle 2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FE9950-18A6-B61B-0B97-38629A0CBB31}"/>
              </a:ext>
            </a:extLst>
          </p:cNvPr>
          <p:cNvSpPr>
            <a:spLocks noGrp="1"/>
          </p:cNvSpPr>
          <p:nvPr>
            <p:ph type="title"/>
          </p:nvPr>
        </p:nvSpPr>
        <p:spPr>
          <a:xfrm>
            <a:off x="371094" y="1161288"/>
            <a:ext cx="3438144" cy="1124712"/>
          </a:xfrm>
        </p:spPr>
        <p:txBody>
          <a:bodyPr anchor="b">
            <a:normAutofit/>
          </a:bodyPr>
          <a:lstStyle/>
          <a:p>
            <a:r>
              <a:rPr lang="en-US" sz="2400" i="0">
                <a:solidFill>
                  <a:schemeClr val="bg1"/>
                </a:solidFill>
                <a:effectLst/>
              </a:rPr>
              <a:t>What We Offer</a:t>
            </a:r>
            <a:br>
              <a:rPr lang="en-US" sz="2400" b="1" i="0">
                <a:solidFill>
                  <a:schemeClr val="bg1"/>
                </a:solidFill>
                <a:effectLst/>
                <a:latin typeface="Söhne"/>
              </a:rPr>
            </a:br>
            <a:br>
              <a:rPr lang="en-US" sz="2400">
                <a:solidFill>
                  <a:schemeClr val="bg1"/>
                </a:solidFill>
              </a:rPr>
            </a:br>
            <a:endParaRPr lang="en-US" sz="2400">
              <a:solidFill>
                <a:schemeClr val="bg1"/>
              </a:solidFill>
            </a:endParaRP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5EAB45F-E8CC-D6D3-5D7D-3EB100B6D830}"/>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Investment Requirement: Offering a 20 percent share in the company, we are looking to raise $200,000 for marketing, server infrastructure, and additional development.</a:t>
            </a:r>
          </a:p>
          <a:p>
            <a:pPr marL="0" indent="0">
              <a:buNone/>
            </a:pPr>
            <a:r>
              <a:rPr lang="en-US" sz="1700">
                <a:solidFill>
                  <a:schemeClr val="bg1"/>
                </a:solidFill>
              </a:rPr>
              <a:t>Partnership Opportunities: In addition to money, investors can offer insightful industry connections, strategic advice, and mentorship that will help with expansion and market penetration.</a:t>
            </a:r>
          </a:p>
        </p:txBody>
      </p:sp>
    </p:spTree>
    <p:extLst>
      <p:ext uri="{BB962C8B-B14F-4D97-AF65-F5344CB8AC3E}">
        <p14:creationId xmlns:p14="http://schemas.microsoft.com/office/powerpoint/2010/main" val="425052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ess pawn with a shadow of a king">
            <a:extLst>
              <a:ext uri="{FF2B5EF4-FFF2-40B4-BE49-F238E27FC236}">
                <a16:creationId xmlns:a16="http://schemas.microsoft.com/office/drawing/2014/main" id="{073AA693-FD13-EA86-1AB7-E1A59FAA93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527" t="9091" r="11313"/>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E6A31A-0E68-5371-1FFD-509564AF1FD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Thank You!!!</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24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ckmate in a chess game">
            <a:extLst>
              <a:ext uri="{FF2B5EF4-FFF2-40B4-BE49-F238E27FC236}">
                <a16:creationId xmlns:a16="http://schemas.microsoft.com/office/drawing/2014/main" id="{EE557894-53ED-7D5B-12BD-C17718B82A4B}"/>
              </a:ext>
            </a:extLst>
          </p:cNvPr>
          <p:cNvPicPr>
            <a:picLocks noChangeAspect="1"/>
          </p:cNvPicPr>
          <p:nvPr/>
        </p:nvPicPr>
        <p:blipFill rotWithShape="1">
          <a:blip r:embed="rId2"/>
          <a:srcRect t="6372"/>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B8CDD1-10DB-29C6-CBEB-5FA5C78648E9}"/>
              </a:ext>
            </a:extLst>
          </p:cNvPr>
          <p:cNvSpPr>
            <a:spLocks noGrp="1"/>
          </p:cNvSpPr>
          <p:nvPr>
            <p:ph type="title"/>
          </p:nvPr>
        </p:nvSpPr>
        <p:spPr>
          <a:xfrm>
            <a:off x="838200" y="365125"/>
            <a:ext cx="3822189" cy="1899912"/>
          </a:xfrm>
        </p:spPr>
        <p:txBody>
          <a:bodyPr>
            <a:normAutofit/>
          </a:bodyPr>
          <a:lstStyle/>
          <a:p>
            <a:r>
              <a:rPr lang="en-US" sz="4000"/>
              <a:t>Market Overview</a:t>
            </a:r>
          </a:p>
        </p:txBody>
      </p:sp>
      <p:sp>
        <p:nvSpPr>
          <p:cNvPr id="3" name="Content Placeholder 2">
            <a:extLst>
              <a:ext uri="{FF2B5EF4-FFF2-40B4-BE49-F238E27FC236}">
                <a16:creationId xmlns:a16="http://schemas.microsoft.com/office/drawing/2014/main" id="{4EB81164-289C-7C74-9C91-533FB4FAC3F8}"/>
              </a:ext>
            </a:extLst>
          </p:cNvPr>
          <p:cNvSpPr>
            <a:spLocks noGrp="1"/>
          </p:cNvSpPr>
          <p:nvPr>
            <p:ph idx="1"/>
          </p:nvPr>
        </p:nvSpPr>
        <p:spPr>
          <a:xfrm>
            <a:off x="838200" y="2434201"/>
            <a:ext cx="3822189" cy="3742762"/>
          </a:xfrm>
        </p:spPr>
        <p:txBody>
          <a:bodyPr>
            <a:normAutofit/>
          </a:bodyPr>
          <a:lstStyle/>
          <a:p>
            <a:r>
              <a:rPr lang="en-US" sz="1400"/>
              <a:t>Focused Market: Online multiplayer gaming targeting console and PC players, embracing both casual and hardcore gamers.</a:t>
            </a:r>
          </a:p>
          <a:p>
            <a:pPr marL="0" indent="0">
              <a:buNone/>
            </a:pPr>
            <a:r>
              <a:rPr lang="en-US" sz="1400"/>
              <a:t>The market for games is huge, especially when it comes to online multiplayer. Our emphasis on fusing the well-liked battle royale style with chess presents a novel idea. These days, players are looking for captivating games that blend competitive multiplayer dynamics with strategic complexity.</a:t>
            </a:r>
          </a:p>
          <a:p>
            <a:pPr marL="0" indent="0">
              <a:buNone/>
            </a:pPr>
            <a:r>
              <a:rPr lang="en-US" sz="1400"/>
              <a:t>Innovative gameplay ideas that appeal to both casual and serious players are in high demand considering the growth of esports and online competitive gaming.</a:t>
            </a:r>
          </a:p>
        </p:txBody>
      </p:sp>
    </p:spTree>
    <p:extLst>
      <p:ext uri="{BB962C8B-B14F-4D97-AF65-F5344CB8AC3E}">
        <p14:creationId xmlns:p14="http://schemas.microsoft.com/office/powerpoint/2010/main" val="27248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9D7F1-8848-32EF-E20C-34E24E1CC1DD}"/>
              </a:ext>
            </a:extLst>
          </p:cNvPr>
          <p:cNvSpPr>
            <a:spLocks noGrp="1"/>
          </p:cNvSpPr>
          <p:nvPr>
            <p:ph type="title"/>
          </p:nvPr>
        </p:nvSpPr>
        <p:spPr>
          <a:xfrm>
            <a:off x="6803409" y="762001"/>
            <a:ext cx="4156512" cy="1708244"/>
          </a:xfrm>
        </p:spPr>
        <p:txBody>
          <a:bodyPr anchor="ctr">
            <a:normAutofit/>
          </a:bodyPr>
          <a:lstStyle/>
          <a:p>
            <a:r>
              <a:rPr lang="en-US" sz="4000"/>
              <a:t>Market Opportunity</a:t>
            </a:r>
          </a:p>
        </p:txBody>
      </p:sp>
      <p:pic>
        <p:nvPicPr>
          <p:cNvPr id="5" name="Picture 4" descr="Graph">
            <a:extLst>
              <a:ext uri="{FF2B5EF4-FFF2-40B4-BE49-F238E27FC236}">
                <a16:creationId xmlns:a16="http://schemas.microsoft.com/office/drawing/2014/main" id="{AB889F5E-1EA2-1473-308F-09A297F457C3}"/>
              </a:ext>
            </a:extLst>
          </p:cNvPr>
          <p:cNvPicPr>
            <a:picLocks noChangeAspect="1"/>
          </p:cNvPicPr>
          <p:nvPr/>
        </p:nvPicPr>
        <p:blipFill rotWithShape="1">
          <a:blip r:embed="rId2"/>
          <a:srcRect l="16589" r="27855"/>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345746AE-E3B1-6148-5C31-F5CE51962779}"/>
              </a:ext>
            </a:extLst>
          </p:cNvPr>
          <p:cNvSpPr>
            <a:spLocks noGrp="1"/>
          </p:cNvSpPr>
          <p:nvPr>
            <p:ph idx="1"/>
          </p:nvPr>
        </p:nvSpPr>
        <p:spPr>
          <a:xfrm>
            <a:off x="6803409" y="2470245"/>
            <a:ext cx="4156512" cy="3769835"/>
          </a:xfrm>
        </p:spPr>
        <p:txBody>
          <a:bodyPr anchor="ctr">
            <a:normAutofit/>
          </a:bodyPr>
          <a:lstStyle/>
          <a:p>
            <a:pPr marL="0" indent="0">
              <a:buNone/>
            </a:pPr>
            <a:r>
              <a:rPr lang="en-US" sz="1700"/>
              <a:t>The online multiplayer game market is expected to grow by 10% annually, contributing to the overall steady growth of the gaming industry. Technological developments, easier access to the internet, and changing consumer preferences for immersive and interactive gaming experiences are the main drivers of this rise.</a:t>
            </a:r>
          </a:p>
          <a:p>
            <a:pPr marL="0" indent="0">
              <a:buNone/>
            </a:pPr>
            <a:r>
              <a:rPr lang="en-US" sz="1700"/>
              <a:t>This industry is expanding due to the rise in online gaming platforms, advancements in gaming technologies, and an ongoing search for novel gameplay ideas.</a:t>
            </a:r>
          </a:p>
        </p:txBody>
      </p:sp>
    </p:spTree>
    <p:extLst>
      <p:ext uri="{BB962C8B-B14F-4D97-AF65-F5344CB8AC3E}">
        <p14:creationId xmlns:p14="http://schemas.microsoft.com/office/powerpoint/2010/main" val="1699981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97414-A3A1-9181-F7F9-5DBE4B447898}"/>
              </a:ext>
            </a:extLst>
          </p:cNvPr>
          <p:cNvSpPr>
            <a:spLocks noGrp="1"/>
          </p:cNvSpPr>
          <p:nvPr>
            <p:ph type="title"/>
          </p:nvPr>
        </p:nvSpPr>
        <p:spPr>
          <a:xfrm>
            <a:off x="838200" y="1641752"/>
            <a:ext cx="6140449" cy="1323439"/>
          </a:xfrm>
        </p:spPr>
        <p:txBody>
          <a:bodyPr anchor="t">
            <a:normAutofit/>
          </a:bodyPr>
          <a:lstStyle/>
          <a:p>
            <a:br>
              <a:rPr lang="en-US" sz="4000">
                <a:solidFill>
                  <a:schemeClr val="bg1"/>
                </a:solidFill>
              </a:rPr>
            </a:br>
            <a:r>
              <a:rPr lang="en-US" sz="4000">
                <a:solidFill>
                  <a:schemeClr val="bg1"/>
                </a:solidFill>
              </a:rPr>
              <a:t>Our Game</a:t>
            </a:r>
          </a:p>
        </p:txBody>
      </p:sp>
      <p:sp>
        <p:nvSpPr>
          <p:cNvPr id="3" name="Content Placeholder 2">
            <a:extLst>
              <a:ext uri="{FF2B5EF4-FFF2-40B4-BE49-F238E27FC236}">
                <a16:creationId xmlns:a16="http://schemas.microsoft.com/office/drawing/2014/main" id="{B84D00A1-87F5-C564-5C2F-4D7AA88F32FC}"/>
              </a:ext>
            </a:extLst>
          </p:cNvPr>
          <p:cNvSpPr>
            <a:spLocks noGrp="1"/>
          </p:cNvSpPr>
          <p:nvPr>
            <p:ph idx="1"/>
          </p:nvPr>
        </p:nvSpPr>
        <p:spPr>
          <a:xfrm>
            <a:off x="838200" y="3146400"/>
            <a:ext cx="6140449" cy="2862288"/>
          </a:xfrm>
        </p:spPr>
        <p:txBody>
          <a:bodyPr>
            <a:normAutofit/>
          </a:bodyPr>
          <a:lstStyle/>
          <a:p>
            <a:pPr marL="0" indent="0">
              <a:buNone/>
            </a:pPr>
            <a:r>
              <a:rPr lang="en-US" sz="1300" b="0" i="0">
                <a:solidFill>
                  <a:schemeClr val="bg1">
                    <a:alpha val="80000"/>
                  </a:schemeClr>
                </a:solidFill>
                <a:effectLst/>
                <a:latin typeface="Söhne"/>
              </a:rPr>
              <a:t>Chess: Battle Royale</a:t>
            </a:r>
            <a:endParaRPr lang="en-US" sz="1300">
              <a:solidFill>
                <a:schemeClr val="bg1">
                  <a:alpha val="80000"/>
                </a:schemeClr>
              </a:solidFill>
            </a:endParaRPr>
          </a:p>
          <a:p>
            <a:pPr marL="0" indent="0">
              <a:buNone/>
            </a:pPr>
            <a:r>
              <a:rPr lang="en-US" sz="1300">
                <a:solidFill>
                  <a:schemeClr val="bg1">
                    <a:alpha val="80000"/>
                  </a:schemeClr>
                </a:solidFill>
              </a:rPr>
              <a:t>In a world where chess meets battlegrounds, 64 players clash in a thrilling online arena, each commanding their animal-themed chess army. Diverse chapters and epic boss battles unfold as players navigate a rich narrative, facing strategic chess challenges and engaging in fierce conflicts to determine the fate of kingdoms.</a:t>
            </a:r>
          </a:p>
          <a:p>
            <a:r>
              <a:rPr lang="en-US" sz="1300">
                <a:solidFill>
                  <a:schemeClr val="bg1">
                    <a:alpha val="80000"/>
                  </a:schemeClr>
                </a:solidFill>
              </a:rPr>
              <a:t>Online Chess Battle Royale: A fusion of classic chess strategy with intense multiplayer action for up to 64 players.</a:t>
            </a:r>
          </a:p>
          <a:p>
            <a:r>
              <a:rPr lang="en-US" sz="1300">
                <a:solidFill>
                  <a:schemeClr val="bg1">
                    <a:alpha val="80000"/>
                  </a:schemeClr>
                </a:solidFill>
              </a:rPr>
              <a:t>Thematic Elements: Customize chess pieces with various themes earned through challenges, offering diverse visual experiences.</a:t>
            </a:r>
          </a:p>
          <a:p>
            <a:r>
              <a:rPr lang="en-US" sz="1300">
                <a:solidFill>
                  <a:schemeClr val="bg1">
                    <a:alpha val="80000"/>
                  </a:schemeClr>
                </a:solidFill>
              </a:rPr>
              <a:t>Story-focused Gameplay: Take part in a deep narrative that spans several chapters and boss fights, enhancing the classic chess game experience.</a:t>
            </a:r>
          </a:p>
          <a:p>
            <a:endParaRPr lang="en-US" sz="1300">
              <a:solidFill>
                <a:schemeClr val="bg1">
                  <a:alpha val="80000"/>
                </a:schemeClr>
              </a:solidFill>
            </a:endParaRPr>
          </a:p>
        </p:txBody>
      </p:sp>
      <p:pic>
        <p:nvPicPr>
          <p:cNvPr id="5" name="Picture 4" descr="Close-up of chess pieces on a chessboard">
            <a:extLst>
              <a:ext uri="{FF2B5EF4-FFF2-40B4-BE49-F238E27FC236}">
                <a16:creationId xmlns:a16="http://schemas.microsoft.com/office/drawing/2014/main" id="{C13A548D-C968-5CD3-AF69-9205A412903A}"/>
              </a:ext>
            </a:extLst>
          </p:cNvPr>
          <p:cNvPicPr>
            <a:picLocks noChangeAspect="1"/>
          </p:cNvPicPr>
          <p:nvPr/>
        </p:nvPicPr>
        <p:blipFill rotWithShape="1">
          <a:blip r:embed="rId2"/>
          <a:srcRect l="38453" r="17486"/>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11" name="Group 10">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2" name="Freeform: Shape 11">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034092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D90C9-3D10-B354-56D7-60D3E5F4330F}"/>
              </a:ext>
            </a:extLst>
          </p:cNvPr>
          <p:cNvSpPr>
            <a:spLocks noGrp="1"/>
          </p:cNvSpPr>
          <p:nvPr>
            <p:ph type="title"/>
          </p:nvPr>
        </p:nvSpPr>
        <p:spPr>
          <a:xfrm>
            <a:off x="838200" y="4669978"/>
            <a:ext cx="4391024" cy="1173700"/>
          </a:xfrm>
        </p:spPr>
        <p:txBody>
          <a:bodyPr anchor="t">
            <a:normAutofit/>
          </a:bodyPr>
          <a:lstStyle/>
          <a:p>
            <a:r>
              <a:rPr lang="en-US" sz="4000">
                <a:solidFill>
                  <a:schemeClr val="bg1"/>
                </a:solidFill>
              </a:rPr>
              <a:t>Visuals</a:t>
            </a:r>
          </a:p>
        </p:txBody>
      </p:sp>
      <p:pic>
        <p:nvPicPr>
          <p:cNvPr id="5" name="Content Placeholder 4" descr="A video game of a chess board&#10;&#10;Description automatically generated">
            <a:extLst>
              <a:ext uri="{FF2B5EF4-FFF2-40B4-BE49-F238E27FC236}">
                <a16:creationId xmlns:a16="http://schemas.microsoft.com/office/drawing/2014/main" id="{65202B1E-1B3D-10BD-B71D-0414FEC0D9CF}"/>
              </a:ext>
            </a:extLst>
          </p:cNvPr>
          <p:cNvPicPr>
            <a:picLocks noChangeAspect="1"/>
          </p:cNvPicPr>
          <p:nvPr/>
        </p:nvPicPr>
        <p:blipFill rotWithShape="1">
          <a:blip r:embed="rId2">
            <a:extLst>
              <a:ext uri="{28A0092B-C50C-407E-A947-70E740481C1C}">
                <a14:useLocalDpi xmlns:a14="http://schemas.microsoft.com/office/drawing/2010/main" val="0"/>
              </a:ext>
            </a:extLst>
          </a:blip>
          <a:srcRect l="4748" r="8965"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7" name="Content Placeholder 6" descr="A screenshot of a video game&#10;&#10;Description automatically generated">
            <a:extLst>
              <a:ext uri="{FF2B5EF4-FFF2-40B4-BE49-F238E27FC236}">
                <a16:creationId xmlns:a16="http://schemas.microsoft.com/office/drawing/2014/main" id="{8F183854-7F92-1D57-C3E0-43D26CA6A216}"/>
              </a:ext>
            </a:extLst>
          </p:cNvPr>
          <p:cNvPicPr>
            <a:picLocks noChangeAspect="1"/>
          </p:cNvPicPr>
          <p:nvPr/>
        </p:nvPicPr>
        <p:blipFill rotWithShape="1">
          <a:blip r:embed="rId3">
            <a:extLst>
              <a:ext uri="{28A0092B-C50C-407E-A947-70E740481C1C}">
                <a14:useLocalDpi xmlns:a14="http://schemas.microsoft.com/office/drawing/2010/main" val="0"/>
              </a:ext>
            </a:extLst>
          </a:blip>
          <a:srcRect t="21343" b="31970"/>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43" name="Group 4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44" name="Freeform: Shape 4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8" name="Content Placeholder 37">
            <a:extLst>
              <a:ext uri="{FF2B5EF4-FFF2-40B4-BE49-F238E27FC236}">
                <a16:creationId xmlns:a16="http://schemas.microsoft.com/office/drawing/2014/main" id="{A0A4B35C-04D2-2432-F682-F4D082BBD4C4}"/>
              </a:ext>
            </a:extLst>
          </p:cNvPr>
          <p:cNvSpPr>
            <a:spLocks noGrp="1"/>
          </p:cNvSpPr>
          <p:nvPr>
            <p:ph idx="1"/>
          </p:nvPr>
        </p:nvSpPr>
        <p:spPr>
          <a:xfrm>
            <a:off x="5664201" y="4766267"/>
            <a:ext cx="5692774" cy="1077411"/>
          </a:xfrm>
        </p:spPr>
        <p:txBody>
          <a:bodyPr>
            <a:normAutofit lnSpcReduction="10000"/>
          </a:bodyPr>
          <a:lstStyle/>
          <a:p>
            <a:pPr marL="0" indent="0">
              <a:buNone/>
            </a:pPr>
            <a:r>
              <a:rPr lang="en-US" sz="2400" dirty="0">
                <a:solidFill>
                  <a:schemeClr val="bg1">
                    <a:alpha val="80000"/>
                  </a:schemeClr>
                </a:solidFill>
              </a:rPr>
              <a:t>Our game have visuals like these, as we are using 2D motion tracking, this are the top and front view of our game.</a:t>
            </a:r>
          </a:p>
        </p:txBody>
      </p:sp>
    </p:spTree>
    <p:extLst>
      <p:ext uri="{BB962C8B-B14F-4D97-AF65-F5344CB8AC3E}">
        <p14:creationId xmlns:p14="http://schemas.microsoft.com/office/powerpoint/2010/main" val="3279847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5803815-DE1B-B5A6-FE92-BEF3CCD59946}"/>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rPr>
              <a:t>Think of it as XXXXX meets YYYY</a:t>
            </a:r>
          </a:p>
        </p:txBody>
      </p:sp>
      <p:cxnSp>
        <p:nvCxnSpPr>
          <p:cNvPr id="36" name="Straight Connector 35">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A614C58-6152-F1BD-7E1A-58C09CE4676B}"/>
              </a:ext>
            </a:extLst>
          </p:cNvPr>
          <p:cNvSpPr>
            <a:spLocks noGrp="1"/>
          </p:cNvSpPr>
          <p:nvPr>
            <p:ph idx="1"/>
          </p:nvPr>
        </p:nvSpPr>
        <p:spPr>
          <a:xfrm>
            <a:off x="6096000" y="1108061"/>
            <a:ext cx="5008901" cy="4571972"/>
          </a:xfrm>
        </p:spPr>
        <p:txBody>
          <a:bodyPr anchor="ctr">
            <a:normAutofit/>
          </a:bodyPr>
          <a:lstStyle/>
          <a:p>
            <a:pPr marL="0" indent="0">
              <a:buNone/>
            </a:pPr>
            <a:r>
              <a:rPr lang="en-US" sz="2000" dirty="0">
                <a:solidFill>
                  <a:schemeClr val="bg1"/>
                </a:solidFill>
              </a:rPr>
              <a:t>Envision a fusion of traditional chess tactics and the thrilling experience of a battle royale, providing a rich and imaginative world that captivates both single and multiplayer chess players.</a:t>
            </a:r>
          </a:p>
          <a:p>
            <a:pPr marL="0" indent="0">
              <a:buNone/>
            </a:pPr>
            <a:endParaRPr lang="en-US" sz="2000" dirty="0">
              <a:solidFill>
                <a:schemeClr val="bg1"/>
              </a:solidFill>
            </a:endParaRPr>
          </a:p>
          <a:p>
            <a:pPr marL="0" indent="0">
              <a:buNone/>
            </a:pPr>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272201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ss pieces on a chessboard">
            <a:extLst>
              <a:ext uri="{FF2B5EF4-FFF2-40B4-BE49-F238E27FC236}">
                <a16:creationId xmlns:a16="http://schemas.microsoft.com/office/drawing/2014/main" id="{1E555E22-CCA0-F765-5BA9-202E2059B374}"/>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28B69-8678-3AF9-866D-F8C7C281DCBB}"/>
              </a:ext>
            </a:extLst>
          </p:cNvPr>
          <p:cNvSpPr>
            <a:spLocks noGrp="1"/>
          </p:cNvSpPr>
          <p:nvPr>
            <p:ph type="title"/>
          </p:nvPr>
        </p:nvSpPr>
        <p:spPr>
          <a:xfrm>
            <a:off x="8395868" y="1161288"/>
            <a:ext cx="3438144" cy="1124712"/>
          </a:xfrm>
        </p:spPr>
        <p:txBody>
          <a:bodyPr anchor="b">
            <a:normAutofit/>
          </a:bodyPr>
          <a:lstStyle/>
          <a:p>
            <a:r>
              <a:rPr lang="en-US" sz="2800" dirty="0">
                <a:solidFill>
                  <a:schemeClr val="bg1"/>
                </a:solidFill>
              </a:rPr>
              <a:t>Why We're Different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E4DA9-C2AD-1E28-6036-267F996E91E5}"/>
              </a:ext>
            </a:extLst>
          </p:cNvPr>
          <p:cNvSpPr>
            <a:spLocks noGrp="1"/>
          </p:cNvSpPr>
          <p:nvPr>
            <p:ph idx="1"/>
          </p:nvPr>
        </p:nvSpPr>
        <p:spPr>
          <a:xfrm>
            <a:off x="8395868" y="2718054"/>
            <a:ext cx="3438906" cy="3207258"/>
          </a:xfrm>
        </p:spPr>
        <p:txBody>
          <a:bodyPr anchor="t">
            <a:normAutofit/>
          </a:bodyPr>
          <a:lstStyle/>
          <a:p>
            <a:pPr marL="0" indent="0">
              <a:buNone/>
            </a:pPr>
            <a:r>
              <a:rPr lang="en-US" sz="1400" dirty="0">
                <a:solidFill>
                  <a:schemeClr val="bg1"/>
                </a:solidFill>
              </a:rPr>
              <a:t>An advantage over competitors:</a:t>
            </a:r>
          </a:p>
          <a:p>
            <a:r>
              <a:rPr lang="en-US" sz="1400" dirty="0">
                <a:solidFill>
                  <a:schemeClr val="bg1"/>
                </a:solidFill>
              </a:rPr>
              <a:t>Play: Provides a unique blend of traditional chess rules with intense online multiplayer action.</a:t>
            </a:r>
          </a:p>
          <a:p>
            <a:r>
              <a:rPr lang="en-US" sz="1400" dirty="0">
                <a:solidFill>
                  <a:schemeClr val="bg1"/>
                </a:solidFill>
              </a:rPr>
              <a:t>Art &amp; Audio: The game's overall experience is improved by its visually appealing cartoony aesthetics and immersive sound design.</a:t>
            </a:r>
          </a:p>
          <a:p>
            <a:r>
              <a:rPr lang="en-US" sz="1400" dirty="0">
                <a:solidFill>
                  <a:schemeClr val="bg1"/>
                </a:solidFill>
              </a:rPr>
              <a:t>Delivery &amp; Story: Presents an engrossing chess game with a compelling story and thematic components woven throughout. This completes the gaming experience.</a:t>
            </a:r>
          </a:p>
        </p:txBody>
      </p:sp>
    </p:spTree>
    <p:extLst>
      <p:ext uri="{BB962C8B-B14F-4D97-AF65-F5344CB8AC3E}">
        <p14:creationId xmlns:p14="http://schemas.microsoft.com/office/powerpoint/2010/main" val="414383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BC3E6-1586-BFA8-2CA9-D4215FAA35B5}"/>
              </a:ext>
            </a:extLst>
          </p:cNvPr>
          <p:cNvSpPr>
            <a:spLocks noGrp="1"/>
          </p:cNvSpPr>
          <p:nvPr>
            <p:ph type="title"/>
          </p:nvPr>
        </p:nvSpPr>
        <p:spPr>
          <a:xfrm>
            <a:off x="761803" y="350196"/>
            <a:ext cx="4646904" cy="1624520"/>
          </a:xfrm>
        </p:spPr>
        <p:txBody>
          <a:bodyPr anchor="ctr">
            <a:normAutofit/>
          </a:bodyPr>
          <a:lstStyle/>
          <a:p>
            <a:r>
              <a:rPr lang="en-US" sz="3700" i="0" dirty="0">
                <a:effectLst/>
              </a:rPr>
              <a:t>Where We're Going</a:t>
            </a:r>
            <a:br>
              <a:rPr lang="en-US" sz="3700" b="1" i="0" dirty="0">
                <a:effectLst/>
                <a:latin typeface="Söhne"/>
              </a:rPr>
            </a:br>
            <a:br>
              <a:rPr lang="en-US" sz="3700" dirty="0"/>
            </a:br>
            <a:endParaRPr lang="en-US" sz="3700" dirty="0"/>
          </a:p>
        </p:txBody>
      </p:sp>
      <p:sp>
        <p:nvSpPr>
          <p:cNvPr id="3" name="Content Placeholder 2">
            <a:extLst>
              <a:ext uri="{FF2B5EF4-FFF2-40B4-BE49-F238E27FC236}">
                <a16:creationId xmlns:a16="http://schemas.microsoft.com/office/drawing/2014/main" id="{CF67C9F4-3D4B-E2BD-1EBA-E96DFA50C016}"/>
              </a:ext>
            </a:extLst>
          </p:cNvPr>
          <p:cNvSpPr>
            <a:spLocks noGrp="1"/>
          </p:cNvSpPr>
          <p:nvPr>
            <p:ph idx="1"/>
          </p:nvPr>
        </p:nvSpPr>
        <p:spPr>
          <a:xfrm>
            <a:off x="761802" y="2743200"/>
            <a:ext cx="4646905" cy="3613149"/>
          </a:xfrm>
        </p:spPr>
        <p:txBody>
          <a:bodyPr anchor="ctr">
            <a:normAutofit/>
          </a:bodyPr>
          <a:lstStyle/>
          <a:p>
            <a:pPr marL="0" indent="0">
              <a:buNone/>
            </a:pPr>
            <a:r>
              <a:rPr lang="en-US" sz="1900" dirty="0"/>
              <a:t>Among the items in our strategic plan are:</a:t>
            </a:r>
          </a:p>
          <a:p>
            <a:pPr marL="0" indent="0">
              <a:buNone/>
            </a:pPr>
            <a:r>
              <a:rPr lang="en-US" sz="1900" dirty="0"/>
              <a:t>Market Fit: A thorough examination of the market that highlights the positioning of our game and its expected growth in the first three years.</a:t>
            </a:r>
          </a:p>
          <a:p>
            <a:pPr marL="0" indent="0">
              <a:buNone/>
            </a:pPr>
            <a:r>
              <a:rPr lang="en-US" sz="1900" dirty="0"/>
              <a:t>Launch Strategy: Outlining the date of our intended launch, our marketing initiatives, and our user acquisition plans.</a:t>
            </a:r>
          </a:p>
          <a:p>
            <a:pPr marL="0" indent="0">
              <a:buNone/>
            </a:pPr>
            <a:r>
              <a:rPr lang="en-US" sz="1900" dirty="0"/>
              <a:t>Sales Projections: Based on anticipated user engagement and market research, we will present our revenue projections and growth trajectory.</a:t>
            </a:r>
          </a:p>
        </p:txBody>
      </p:sp>
      <p:pic>
        <p:nvPicPr>
          <p:cNvPr id="13" name="Picture 12" descr="Colourful pins linked with threads">
            <a:extLst>
              <a:ext uri="{FF2B5EF4-FFF2-40B4-BE49-F238E27FC236}">
                <a16:creationId xmlns:a16="http://schemas.microsoft.com/office/drawing/2014/main" id="{D67C20F1-63A7-FEDC-1456-0BE253AD1E5A}"/>
              </a:ext>
            </a:extLst>
          </p:cNvPr>
          <p:cNvPicPr>
            <a:picLocks noChangeAspect="1"/>
          </p:cNvPicPr>
          <p:nvPr/>
        </p:nvPicPr>
        <p:blipFill rotWithShape="1">
          <a:blip r:embed="rId2"/>
          <a:srcRect l="23429" r="17394"/>
          <a:stretch/>
        </p:blipFill>
        <p:spPr>
          <a:xfrm>
            <a:off x="6096000" y="1"/>
            <a:ext cx="6102825" cy="6858000"/>
          </a:xfrm>
          <a:prstGeom prst="rect">
            <a:avLst/>
          </a:prstGeom>
        </p:spPr>
      </p:pic>
    </p:spTree>
    <p:extLst>
      <p:ext uri="{BB962C8B-B14F-4D97-AF65-F5344CB8AC3E}">
        <p14:creationId xmlns:p14="http://schemas.microsoft.com/office/powerpoint/2010/main" val="3554809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94D8C-AACD-399C-CF17-9F83927CF5A5}"/>
              </a:ext>
            </a:extLst>
          </p:cNvPr>
          <p:cNvSpPr>
            <a:spLocks noGrp="1"/>
          </p:cNvSpPr>
          <p:nvPr>
            <p:ph type="title"/>
          </p:nvPr>
        </p:nvSpPr>
        <p:spPr>
          <a:xfrm>
            <a:off x="761803" y="350196"/>
            <a:ext cx="4646904" cy="1624520"/>
          </a:xfrm>
        </p:spPr>
        <p:txBody>
          <a:bodyPr anchor="ctr">
            <a:normAutofit/>
          </a:bodyPr>
          <a:lstStyle/>
          <a:p>
            <a:r>
              <a:rPr lang="en-US" sz="4000"/>
              <a:t>Our Experience</a:t>
            </a:r>
          </a:p>
        </p:txBody>
      </p:sp>
      <p:sp>
        <p:nvSpPr>
          <p:cNvPr id="3" name="Content Placeholder 2">
            <a:extLst>
              <a:ext uri="{FF2B5EF4-FFF2-40B4-BE49-F238E27FC236}">
                <a16:creationId xmlns:a16="http://schemas.microsoft.com/office/drawing/2014/main" id="{1E0D84B3-F38B-3340-C038-85156FF87D94}"/>
              </a:ext>
            </a:extLst>
          </p:cNvPr>
          <p:cNvSpPr>
            <a:spLocks noGrp="1"/>
          </p:cNvSpPr>
          <p:nvPr>
            <p:ph idx="1"/>
          </p:nvPr>
        </p:nvSpPr>
        <p:spPr>
          <a:xfrm>
            <a:off x="761802" y="2743200"/>
            <a:ext cx="4646905" cy="3613149"/>
          </a:xfrm>
        </p:spPr>
        <p:txBody>
          <a:bodyPr anchor="ctr">
            <a:normAutofit/>
          </a:bodyPr>
          <a:lstStyle/>
          <a:p>
            <a:r>
              <a:rPr lang="en-US" sz="2000" dirty="0"/>
              <a:t>Background of the Team:</a:t>
            </a:r>
          </a:p>
          <a:p>
            <a:pPr marL="0" indent="0">
              <a:buNone/>
            </a:pPr>
            <a:r>
              <a:rPr lang="en-US" sz="2000" dirty="0"/>
              <a:t>The team members are currently enrolled in St. Lawrence College's Game Programming program, which allows them to bring a combination of theoretical knowledge and real-world experience to the project.</a:t>
            </a:r>
          </a:p>
          <a:p>
            <a:pPr marL="0" indent="0">
              <a:buNone/>
            </a:pPr>
            <a:r>
              <a:rPr lang="en-US" sz="2000" dirty="0"/>
              <a:t>Past joint game development projects that concentrated on different facets like coding, design, art, and quality control.</a:t>
            </a:r>
          </a:p>
        </p:txBody>
      </p:sp>
      <p:pic>
        <p:nvPicPr>
          <p:cNvPr id="20" name="Picture 19">
            <a:extLst>
              <a:ext uri="{FF2B5EF4-FFF2-40B4-BE49-F238E27FC236}">
                <a16:creationId xmlns:a16="http://schemas.microsoft.com/office/drawing/2014/main" id="{5439F374-6053-3EF4-0971-FC9A34A908E0}"/>
              </a:ext>
            </a:extLst>
          </p:cNvPr>
          <p:cNvPicPr>
            <a:picLocks noChangeAspect="1"/>
          </p:cNvPicPr>
          <p:nvPr/>
        </p:nvPicPr>
        <p:blipFill rotWithShape="1">
          <a:blip r:embed="rId2"/>
          <a:srcRect l="27272" r="22672"/>
          <a:stretch/>
        </p:blipFill>
        <p:spPr>
          <a:xfrm>
            <a:off x="6096000" y="1"/>
            <a:ext cx="6102825" cy="6858000"/>
          </a:xfrm>
          <a:prstGeom prst="rect">
            <a:avLst/>
          </a:prstGeom>
        </p:spPr>
      </p:pic>
    </p:spTree>
    <p:extLst>
      <p:ext uri="{BB962C8B-B14F-4D97-AF65-F5344CB8AC3E}">
        <p14:creationId xmlns:p14="http://schemas.microsoft.com/office/powerpoint/2010/main" val="754316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714</Words>
  <Application>Microsoft Office PowerPoint</Application>
  <PresentationFormat>Widescreen</PresentationFormat>
  <Paragraphs>42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Söhne</vt:lpstr>
      <vt:lpstr>Office Theme</vt:lpstr>
      <vt:lpstr>Chess: Battle Royale Juego Studios</vt:lpstr>
      <vt:lpstr>Market Overview</vt:lpstr>
      <vt:lpstr>Market Opportunity</vt:lpstr>
      <vt:lpstr> Our Game</vt:lpstr>
      <vt:lpstr>Visuals</vt:lpstr>
      <vt:lpstr>Think of it as XXXXX meets YYYY</vt:lpstr>
      <vt:lpstr>Why We're Different</vt:lpstr>
      <vt:lpstr>Where We're Going  </vt:lpstr>
      <vt:lpstr>Our Experience</vt:lpstr>
      <vt:lpstr>Current Status </vt:lpstr>
      <vt:lpstr>What We Offer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 Battle Royale Juego Studios</dc:title>
  <dc:creator>Bishal Sapkota [Student]</dc:creator>
  <cp:lastModifiedBy>Bishal Sapkota [Student]</cp:lastModifiedBy>
  <cp:revision>3</cp:revision>
  <dcterms:created xsi:type="dcterms:W3CDTF">2023-12-03T16:50:32Z</dcterms:created>
  <dcterms:modified xsi:type="dcterms:W3CDTF">2023-12-03T18:11:21Z</dcterms:modified>
</cp:coreProperties>
</file>